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Lst>
  <p:sldSz cy="5143500" cx="9144000"/>
  <p:notesSz cx="6858000" cy="9144000"/>
  <p:embeddedFontLst>
    <p:embeddedFont>
      <p:font typeface="Playfair Display ExtraBold"/>
      <p:bold r:id="rId12"/>
      <p:boldItalic r:id="rId13"/>
    </p:embeddedFont>
    <p:embeddedFont>
      <p:font typeface="Merriweather"/>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PlayfairDisplayExtraBold-boldItalic.fntdata"/><Relationship Id="rId12" Type="http://schemas.openxmlformats.org/officeDocument/2006/relationships/font" Target="fonts/PlayfairDisplayExtraBo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Merriweather-bold.fntdata"/><Relationship Id="rId14" Type="http://schemas.openxmlformats.org/officeDocument/2006/relationships/font" Target="fonts/Merriweather-regular.fntdata"/><Relationship Id="rId17" Type="http://schemas.openxmlformats.org/officeDocument/2006/relationships/font" Target="fonts/Merriweather-boldItalic.fntdata"/><Relationship Id="rId16" Type="http://schemas.openxmlformats.org/officeDocument/2006/relationships/font" Target="fonts/Merriweath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5949c85da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5949c85da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15949c85da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15949c85da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5949c85da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5949c85da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5949c85da3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5949c85da3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5949c85da3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15949c85da3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6.jpg"/><Relationship Id="rId5" Type="http://schemas.openxmlformats.org/officeDocument/2006/relationships/image" Target="../media/image5.jpg"/><Relationship Id="rId6" Type="http://schemas.openxmlformats.org/officeDocument/2006/relationships/image" Target="../media/image13.jpg"/><Relationship Id="rId7" Type="http://schemas.openxmlformats.org/officeDocument/2006/relationships/image" Target="../media/image11.jpg"/><Relationship Id="rId8"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7" name="Shape 57"/>
        <p:cNvGrpSpPr/>
        <p:nvPr/>
      </p:nvGrpSpPr>
      <p:grpSpPr>
        <a:xfrm>
          <a:off x="0" y="0"/>
          <a:ext cx="0" cy="0"/>
          <a:chOff x="0" y="0"/>
          <a:chExt cx="0" cy="0"/>
        </a:xfrm>
      </p:grpSpPr>
      <p:sp>
        <p:nvSpPr>
          <p:cNvPr id="58" name="Google Shape;58;p14"/>
          <p:cNvSpPr txBox="1"/>
          <p:nvPr>
            <p:ph type="title"/>
          </p:nvPr>
        </p:nvSpPr>
        <p:spPr>
          <a:xfrm>
            <a:off x="224750" y="62125"/>
            <a:ext cx="4583400" cy="53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320"/>
              <a:t>Celebrating Hispanic Heritage</a:t>
            </a:r>
            <a:endParaRPr b="1" sz="2320"/>
          </a:p>
        </p:txBody>
      </p:sp>
      <p:sp>
        <p:nvSpPr>
          <p:cNvPr id="59" name="Google Shape;59;p14"/>
          <p:cNvSpPr txBox="1"/>
          <p:nvPr>
            <p:ph idx="1" type="body"/>
          </p:nvPr>
        </p:nvSpPr>
        <p:spPr>
          <a:xfrm>
            <a:off x="311700" y="596425"/>
            <a:ext cx="4583400" cy="4260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a:t>The </a:t>
            </a:r>
            <a:r>
              <a:rPr lang="en"/>
              <a:t>observation</a:t>
            </a:r>
            <a:r>
              <a:rPr lang="en"/>
              <a:t> of Hispanic Heritage started in 1968 as just a week long celebration and was extended to a month in 1988. September 15 is a hugely important date as its the </a:t>
            </a:r>
            <a:r>
              <a:rPr lang="en"/>
              <a:t>independence</a:t>
            </a:r>
            <a:r>
              <a:rPr lang="en"/>
              <a:t> day celebration for Costa Rica, El Salvador, Guatemala, Honduras and Nicaragua. </a:t>
            </a:r>
            <a:r>
              <a:rPr lang="en"/>
              <a:t>Mexico</a:t>
            </a:r>
            <a:r>
              <a:rPr lang="en"/>
              <a:t> and Chile also celebrate their </a:t>
            </a:r>
            <a:r>
              <a:rPr lang="en"/>
              <a:t>independence day in September. This month is a celebration of latin men and women from across the globe in all areas, from education, sports, government, entertainment, business leaders and so many more.  </a:t>
            </a:r>
            <a:endParaRPr/>
          </a:p>
        </p:txBody>
      </p:sp>
      <p:pic>
        <p:nvPicPr>
          <p:cNvPr id="60" name="Google Shape;60;p14"/>
          <p:cNvPicPr preferRelativeResize="0"/>
          <p:nvPr/>
        </p:nvPicPr>
        <p:blipFill>
          <a:blip r:embed="rId3">
            <a:alphaModFix/>
          </a:blip>
          <a:stretch>
            <a:fillRect/>
          </a:stretch>
        </p:blipFill>
        <p:spPr>
          <a:xfrm>
            <a:off x="5131075" y="136625"/>
            <a:ext cx="3887250" cy="4895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311700" y="1829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888">
                <a:latin typeface="Merriweather"/>
                <a:ea typeface="Merriweather"/>
                <a:cs typeface="Merriweather"/>
                <a:sym typeface="Merriweather"/>
              </a:rPr>
              <a:t>Ancient Civilizations - Central/South America</a:t>
            </a:r>
            <a:endParaRPr sz="2888">
              <a:latin typeface="Merriweather"/>
              <a:ea typeface="Merriweather"/>
              <a:cs typeface="Merriweather"/>
              <a:sym typeface="Merriweather"/>
            </a:endParaRPr>
          </a:p>
        </p:txBody>
      </p:sp>
      <p:sp>
        <p:nvSpPr>
          <p:cNvPr id="66" name="Google Shape;66;p15"/>
          <p:cNvSpPr txBox="1"/>
          <p:nvPr>
            <p:ph idx="1" type="body"/>
          </p:nvPr>
        </p:nvSpPr>
        <p:spPr>
          <a:xfrm>
            <a:off x="311700" y="917300"/>
            <a:ext cx="8520600" cy="4007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lang="en">
                <a:solidFill>
                  <a:schemeClr val="lt1"/>
                </a:solidFill>
              </a:rPr>
              <a:t>There were plenty of ancient civilizations in what are now known as Hispanic countries. Three of the major ones are the Mayans, the Aztecs and the Incas. </a:t>
            </a:r>
            <a:endParaRPr>
              <a:solidFill>
                <a:schemeClr val="lt1"/>
              </a:solidFill>
            </a:endParaRPr>
          </a:p>
          <a:p>
            <a:pPr indent="0" lvl="0" marL="0" rtl="0" algn="l">
              <a:spcBef>
                <a:spcPts val="1200"/>
              </a:spcBef>
              <a:spcAft>
                <a:spcPts val="0"/>
              </a:spcAft>
              <a:buNone/>
            </a:pPr>
            <a:r>
              <a:rPr lang="en">
                <a:solidFill>
                  <a:schemeClr val="lt1"/>
                </a:solidFill>
              </a:rPr>
              <a:t>The Mayans populated countries like Mexico, Honduras, Guatemala, Honduras and Belize and they were known for their knowledge of math, </a:t>
            </a:r>
            <a:r>
              <a:rPr lang="en">
                <a:solidFill>
                  <a:schemeClr val="lt1"/>
                </a:solidFill>
              </a:rPr>
              <a:t>astrology and their architecture.</a:t>
            </a:r>
            <a:endParaRPr>
              <a:solidFill>
                <a:schemeClr val="lt1"/>
              </a:solidFill>
            </a:endParaRPr>
          </a:p>
          <a:p>
            <a:pPr indent="0" lvl="0" marL="0" rtl="0" algn="l">
              <a:spcBef>
                <a:spcPts val="1200"/>
              </a:spcBef>
              <a:spcAft>
                <a:spcPts val="0"/>
              </a:spcAft>
              <a:buNone/>
            </a:pPr>
            <a:r>
              <a:rPr lang="en">
                <a:solidFill>
                  <a:schemeClr val="lt1"/>
                </a:solidFill>
              </a:rPr>
              <a:t>The Aztecs lived in northern Mexico and their capital city of Tenochitilan is where Mexico City, Mexico’s modern day capital city. The Aztecs also built </a:t>
            </a:r>
            <a:r>
              <a:rPr lang="en">
                <a:solidFill>
                  <a:schemeClr val="lt1"/>
                </a:solidFill>
              </a:rPr>
              <a:t>pyramids</a:t>
            </a:r>
            <a:r>
              <a:rPr lang="en">
                <a:solidFill>
                  <a:schemeClr val="lt1"/>
                </a:solidFill>
              </a:rPr>
              <a:t> and developed agriculture as well as a powerful military might to fight European invaders..</a:t>
            </a:r>
            <a:endParaRPr>
              <a:solidFill>
                <a:schemeClr val="lt1"/>
              </a:solidFill>
            </a:endParaRPr>
          </a:p>
          <a:p>
            <a:pPr indent="0" lvl="0" marL="0" rtl="0" algn="l">
              <a:spcBef>
                <a:spcPts val="1200"/>
              </a:spcBef>
              <a:spcAft>
                <a:spcPts val="1200"/>
              </a:spcAft>
              <a:buNone/>
            </a:pPr>
            <a:r>
              <a:rPr lang="en">
                <a:solidFill>
                  <a:schemeClr val="lt1"/>
                </a:solidFill>
              </a:rPr>
              <a:t>The Inca inhabited the area of ancient Peru but also spanned from Colombia down to Argentina. They built cities in places where even today it would be nearly impossible. Machu Picchu is the </a:t>
            </a:r>
            <a:r>
              <a:rPr lang="en">
                <a:solidFill>
                  <a:schemeClr val="lt1"/>
                </a:solidFill>
              </a:rPr>
              <a:t>architectural</a:t>
            </a:r>
            <a:r>
              <a:rPr lang="en">
                <a:solidFill>
                  <a:schemeClr val="lt1"/>
                </a:solidFill>
              </a:rPr>
              <a:t> masterpiece built by the Incas at the top of the Andes mountains.</a:t>
            </a:r>
            <a:endParaRPr>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4E5F5"/>
            </a:gs>
            <a:gs pos="100000">
              <a:srgbClr val="70A4D5"/>
            </a:gs>
          </a:gsLst>
          <a:path path="circle">
            <a:fillToRect b="50%" l="50%" r="50%" t="50%"/>
          </a:path>
          <a:tileRect/>
        </a:gradFill>
      </p:bgPr>
    </p:bg>
    <p:spTree>
      <p:nvGrpSpPr>
        <p:cNvPr id="70" name="Shape 70"/>
        <p:cNvGrpSpPr/>
        <p:nvPr/>
      </p:nvGrpSpPr>
      <p:grpSpPr>
        <a:xfrm>
          <a:off x="0" y="0"/>
          <a:ext cx="0" cy="0"/>
          <a:chOff x="0" y="0"/>
          <a:chExt cx="0" cy="0"/>
        </a:xfrm>
      </p:grpSpPr>
      <p:sp>
        <p:nvSpPr>
          <p:cNvPr id="71" name="Google Shape;71;p16"/>
          <p:cNvSpPr txBox="1"/>
          <p:nvPr>
            <p:ph type="title"/>
          </p:nvPr>
        </p:nvSpPr>
        <p:spPr>
          <a:xfrm>
            <a:off x="252750" y="109600"/>
            <a:ext cx="4586400" cy="623400"/>
          </a:xfrm>
          <a:prstGeom prst="rect">
            <a:avLst/>
          </a:prstGeom>
          <a:ln cap="flat" cmpd="sng" w="28575">
            <a:solidFill>
              <a:srgbClr val="FFFF00"/>
            </a:solidFill>
            <a:prstDash val="solid"/>
            <a:round/>
            <a:headEnd len="sm" w="sm" type="none"/>
            <a:tailEnd len="sm" w="sm" type="none"/>
          </a:ln>
        </p:spPr>
        <p:txBody>
          <a:bodyPr anchorCtr="0" anchor="t" bIns="91425" lIns="91425" spcFirstLastPara="1" rIns="91425" wrap="square" tIns="91425">
            <a:normAutofit/>
          </a:bodyPr>
          <a:lstStyle/>
          <a:p>
            <a:pPr indent="0" lvl="0" marL="0" rtl="0" algn="ctr">
              <a:spcBef>
                <a:spcPts val="0"/>
              </a:spcBef>
              <a:spcAft>
                <a:spcPts val="0"/>
              </a:spcAft>
              <a:buNone/>
            </a:pPr>
            <a:r>
              <a:rPr b="1" i="1" lang="en">
                <a:solidFill>
                  <a:srgbClr val="FF0000"/>
                </a:solidFill>
                <a:latin typeface="Trebuchet MS"/>
                <a:ea typeface="Trebuchet MS"/>
                <a:cs typeface="Trebuchet MS"/>
                <a:sym typeface="Trebuchet MS"/>
              </a:rPr>
              <a:t>Famous Hispanic Foods!</a:t>
            </a:r>
            <a:endParaRPr b="1" i="1">
              <a:solidFill>
                <a:srgbClr val="FF0000"/>
              </a:solidFill>
              <a:latin typeface="Trebuchet MS"/>
              <a:ea typeface="Trebuchet MS"/>
              <a:cs typeface="Trebuchet MS"/>
              <a:sym typeface="Trebuchet MS"/>
            </a:endParaRPr>
          </a:p>
        </p:txBody>
      </p:sp>
      <p:sp>
        <p:nvSpPr>
          <p:cNvPr id="72" name="Google Shape;72;p16"/>
          <p:cNvSpPr txBox="1"/>
          <p:nvPr>
            <p:ph idx="1" type="body"/>
          </p:nvPr>
        </p:nvSpPr>
        <p:spPr>
          <a:xfrm>
            <a:off x="252750" y="1021375"/>
            <a:ext cx="3477600" cy="2947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Tacos - Mexico</a:t>
            </a:r>
            <a:endParaRPr/>
          </a:p>
          <a:p>
            <a:pPr indent="0" lvl="0" marL="0" rtl="0" algn="l">
              <a:spcBef>
                <a:spcPts val="1200"/>
              </a:spcBef>
              <a:spcAft>
                <a:spcPts val="0"/>
              </a:spcAft>
              <a:buNone/>
            </a:pPr>
            <a:r>
              <a:rPr lang="en"/>
              <a:t>Arepas - Colombia/Venezuela</a:t>
            </a:r>
            <a:endParaRPr/>
          </a:p>
          <a:p>
            <a:pPr indent="0" lvl="0" marL="0" rtl="0" algn="l">
              <a:spcBef>
                <a:spcPts val="1200"/>
              </a:spcBef>
              <a:spcAft>
                <a:spcPts val="0"/>
              </a:spcAft>
              <a:buNone/>
            </a:pPr>
            <a:r>
              <a:rPr lang="en"/>
              <a:t>Ropa Vieja - Cuba</a:t>
            </a:r>
            <a:endParaRPr/>
          </a:p>
          <a:p>
            <a:pPr indent="0" lvl="0" marL="0" rtl="0" algn="l">
              <a:spcBef>
                <a:spcPts val="1200"/>
              </a:spcBef>
              <a:spcAft>
                <a:spcPts val="0"/>
              </a:spcAft>
              <a:buNone/>
            </a:pPr>
            <a:r>
              <a:rPr lang="en"/>
              <a:t>Ceviche - Peru</a:t>
            </a:r>
            <a:endParaRPr/>
          </a:p>
          <a:p>
            <a:pPr indent="0" lvl="0" marL="0" rtl="0" algn="l">
              <a:spcBef>
                <a:spcPts val="1200"/>
              </a:spcBef>
              <a:spcAft>
                <a:spcPts val="0"/>
              </a:spcAft>
              <a:buNone/>
            </a:pPr>
            <a:r>
              <a:rPr lang="en"/>
              <a:t>Tostones - Dominican Republic</a:t>
            </a:r>
            <a:endParaRPr/>
          </a:p>
          <a:p>
            <a:pPr indent="0" lvl="0" marL="0" rtl="0" algn="l">
              <a:spcBef>
                <a:spcPts val="1200"/>
              </a:spcBef>
              <a:spcAft>
                <a:spcPts val="1200"/>
              </a:spcAft>
              <a:buNone/>
            </a:pPr>
            <a:r>
              <a:rPr lang="en"/>
              <a:t>Choripan - Argentina </a:t>
            </a:r>
            <a:endParaRPr/>
          </a:p>
        </p:txBody>
      </p:sp>
      <p:pic>
        <p:nvPicPr>
          <p:cNvPr id="73" name="Google Shape;73;p16"/>
          <p:cNvPicPr preferRelativeResize="0"/>
          <p:nvPr/>
        </p:nvPicPr>
        <p:blipFill>
          <a:blip r:embed="rId3">
            <a:alphaModFix/>
          </a:blip>
          <a:stretch>
            <a:fillRect/>
          </a:stretch>
        </p:blipFill>
        <p:spPr>
          <a:xfrm>
            <a:off x="6261675" y="109600"/>
            <a:ext cx="2745677" cy="1702074"/>
          </a:xfrm>
          <a:prstGeom prst="rect">
            <a:avLst/>
          </a:prstGeom>
          <a:noFill/>
          <a:ln>
            <a:noFill/>
          </a:ln>
        </p:spPr>
      </p:pic>
      <p:pic>
        <p:nvPicPr>
          <p:cNvPr id="74" name="Google Shape;74;p16"/>
          <p:cNvPicPr preferRelativeResize="0"/>
          <p:nvPr/>
        </p:nvPicPr>
        <p:blipFill>
          <a:blip r:embed="rId4">
            <a:alphaModFix/>
          </a:blip>
          <a:stretch>
            <a:fillRect/>
          </a:stretch>
        </p:blipFill>
        <p:spPr>
          <a:xfrm>
            <a:off x="3655100" y="883625"/>
            <a:ext cx="2832250" cy="1958650"/>
          </a:xfrm>
          <a:prstGeom prst="rect">
            <a:avLst/>
          </a:prstGeom>
          <a:noFill/>
          <a:ln>
            <a:noFill/>
          </a:ln>
        </p:spPr>
      </p:pic>
      <p:pic>
        <p:nvPicPr>
          <p:cNvPr id="75" name="Google Shape;75;p16"/>
          <p:cNvPicPr preferRelativeResize="0"/>
          <p:nvPr/>
        </p:nvPicPr>
        <p:blipFill>
          <a:blip r:embed="rId5">
            <a:alphaModFix/>
          </a:blip>
          <a:stretch>
            <a:fillRect/>
          </a:stretch>
        </p:blipFill>
        <p:spPr>
          <a:xfrm>
            <a:off x="3830325" y="2904400"/>
            <a:ext cx="2109750" cy="2109750"/>
          </a:xfrm>
          <a:prstGeom prst="rect">
            <a:avLst/>
          </a:prstGeom>
          <a:noFill/>
          <a:ln>
            <a:noFill/>
          </a:ln>
        </p:spPr>
      </p:pic>
      <p:pic>
        <p:nvPicPr>
          <p:cNvPr id="76" name="Google Shape;76;p16"/>
          <p:cNvPicPr preferRelativeResize="0"/>
          <p:nvPr/>
        </p:nvPicPr>
        <p:blipFill rotWithShape="1">
          <a:blip r:embed="rId6">
            <a:alphaModFix/>
          </a:blip>
          <a:srcRect b="0" l="16834" r="21991" t="41745"/>
          <a:stretch/>
        </p:blipFill>
        <p:spPr>
          <a:xfrm>
            <a:off x="6725875" y="1924613"/>
            <a:ext cx="1925699" cy="1141051"/>
          </a:xfrm>
          <a:prstGeom prst="rect">
            <a:avLst/>
          </a:prstGeom>
          <a:noFill/>
          <a:ln>
            <a:noFill/>
          </a:ln>
        </p:spPr>
      </p:pic>
      <p:pic>
        <p:nvPicPr>
          <p:cNvPr id="77" name="Google Shape;77;p16"/>
          <p:cNvPicPr preferRelativeResize="0"/>
          <p:nvPr/>
        </p:nvPicPr>
        <p:blipFill>
          <a:blip r:embed="rId7">
            <a:alphaModFix/>
          </a:blip>
          <a:stretch>
            <a:fillRect/>
          </a:stretch>
        </p:blipFill>
        <p:spPr>
          <a:xfrm>
            <a:off x="6211975" y="3178601"/>
            <a:ext cx="2511667" cy="1883750"/>
          </a:xfrm>
          <a:prstGeom prst="rect">
            <a:avLst/>
          </a:prstGeom>
          <a:noFill/>
          <a:ln>
            <a:noFill/>
          </a:ln>
        </p:spPr>
      </p:pic>
      <p:pic>
        <p:nvPicPr>
          <p:cNvPr id="78" name="Google Shape;78;p16"/>
          <p:cNvPicPr preferRelativeResize="0"/>
          <p:nvPr/>
        </p:nvPicPr>
        <p:blipFill rotWithShape="1">
          <a:blip r:embed="rId8">
            <a:alphaModFix/>
          </a:blip>
          <a:srcRect b="1989" l="0" r="16798" t="62540"/>
          <a:stretch/>
        </p:blipFill>
        <p:spPr>
          <a:xfrm>
            <a:off x="542588" y="3921300"/>
            <a:ext cx="3015825" cy="1141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5FF83"/>
            </a:gs>
            <a:gs pos="100000">
              <a:srgbClr val="E3F609"/>
            </a:gs>
          </a:gsLst>
          <a:path path="circle">
            <a:fillToRect b="50%" l="50%" r="50%" t="50%"/>
          </a:path>
          <a:tileRect/>
        </a:gradFill>
      </p:bgPr>
    </p:bg>
    <p:spTree>
      <p:nvGrpSpPr>
        <p:cNvPr id="82" name="Shape 82"/>
        <p:cNvGrpSpPr/>
        <p:nvPr/>
      </p:nvGrpSpPr>
      <p:grpSpPr>
        <a:xfrm>
          <a:off x="0" y="0"/>
          <a:ext cx="0" cy="0"/>
          <a:chOff x="0" y="0"/>
          <a:chExt cx="0" cy="0"/>
        </a:xfrm>
      </p:grpSpPr>
      <p:sp>
        <p:nvSpPr>
          <p:cNvPr id="83" name="Google Shape;83;p17"/>
          <p:cNvSpPr txBox="1"/>
          <p:nvPr>
            <p:ph type="title"/>
          </p:nvPr>
        </p:nvSpPr>
        <p:spPr>
          <a:xfrm>
            <a:off x="1759950" y="101675"/>
            <a:ext cx="5624100" cy="753600"/>
          </a:xfrm>
          <a:prstGeom prst="rect">
            <a:avLst/>
          </a:prstGeom>
          <a:ln cap="flat" cmpd="sng" w="38100">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ctr">
              <a:spcBef>
                <a:spcPts val="0"/>
              </a:spcBef>
              <a:spcAft>
                <a:spcPts val="0"/>
              </a:spcAft>
              <a:buNone/>
            </a:pPr>
            <a:r>
              <a:rPr lang="en" sz="3500">
                <a:latin typeface="Impact"/>
                <a:ea typeface="Impact"/>
                <a:cs typeface="Impact"/>
                <a:sym typeface="Impact"/>
              </a:rPr>
              <a:t>A language of love - Spanish</a:t>
            </a:r>
            <a:endParaRPr sz="3500">
              <a:latin typeface="Impact"/>
              <a:ea typeface="Impact"/>
              <a:cs typeface="Impact"/>
              <a:sym typeface="Impact"/>
            </a:endParaRPr>
          </a:p>
        </p:txBody>
      </p:sp>
      <p:sp>
        <p:nvSpPr>
          <p:cNvPr id="84" name="Google Shape;84;p17"/>
          <p:cNvSpPr txBox="1"/>
          <p:nvPr>
            <p:ph idx="1" type="body"/>
          </p:nvPr>
        </p:nvSpPr>
        <p:spPr>
          <a:xfrm>
            <a:off x="311700" y="924538"/>
            <a:ext cx="8520600" cy="21246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The language of Spanish is the official language of 22 different countries. There’s over 470 million people who speak Spanish in the world! Spanish can also be referred to as castellano, which is considered to be a more proper form of the language just like the Queen’s English in England. Each Spanish speaking country has its own version of the language with different dialects and slangs but someone from Mexico can understand someone from Uruguay just the same.</a:t>
            </a:r>
            <a:endParaRPr/>
          </a:p>
        </p:txBody>
      </p:sp>
      <p:pic>
        <p:nvPicPr>
          <p:cNvPr id="85" name="Google Shape;85;p17"/>
          <p:cNvPicPr preferRelativeResize="0"/>
          <p:nvPr/>
        </p:nvPicPr>
        <p:blipFill>
          <a:blip r:embed="rId3">
            <a:alphaModFix/>
          </a:blip>
          <a:stretch>
            <a:fillRect/>
          </a:stretch>
        </p:blipFill>
        <p:spPr>
          <a:xfrm>
            <a:off x="224725" y="2932050"/>
            <a:ext cx="4421825" cy="2124499"/>
          </a:xfrm>
          <a:prstGeom prst="rect">
            <a:avLst/>
          </a:prstGeom>
          <a:noFill/>
          <a:ln>
            <a:noFill/>
          </a:ln>
        </p:spPr>
      </p:pic>
      <p:pic>
        <p:nvPicPr>
          <p:cNvPr id="86" name="Google Shape;86;p17"/>
          <p:cNvPicPr preferRelativeResize="0"/>
          <p:nvPr/>
        </p:nvPicPr>
        <p:blipFill>
          <a:blip r:embed="rId4">
            <a:alphaModFix/>
          </a:blip>
          <a:stretch>
            <a:fillRect/>
          </a:stretch>
        </p:blipFill>
        <p:spPr>
          <a:xfrm>
            <a:off x="4857750" y="2932050"/>
            <a:ext cx="3974550" cy="2124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24242"/>
            </a:gs>
            <a:gs pos="100000">
              <a:srgbClr val="010101"/>
            </a:gs>
          </a:gsLst>
          <a:lin ang="5400012" scaled="0"/>
        </a:gradFill>
      </p:bgPr>
    </p:bg>
    <p:spTree>
      <p:nvGrpSpPr>
        <p:cNvPr id="90" name="Shape 90"/>
        <p:cNvGrpSpPr/>
        <p:nvPr/>
      </p:nvGrpSpPr>
      <p:grpSpPr>
        <a:xfrm>
          <a:off x="0" y="0"/>
          <a:ext cx="0" cy="0"/>
          <a:chOff x="0" y="0"/>
          <a:chExt cx="0" cy="0"/>
        </a:xfrm>
      </p:grpSpPr>
      <p:sp>
        <p:nvSpPr>
          <p:cNvPr id="91" name="Google Shape;91;p18"/>
          <p:cNvSpPr txBox="1"/>
          <p:nvPr>
            <p:ph type="title"/>
          </p:nvPr>
        </p:nvSpPr>
        <p:spPr>
          <a:xfrm>
            <a:off x="311700" y="86950"/>
            <a:ext cx="4260300" cy="618300"/>
          </a:xfrm>
          <a:prstGeom prst="rect">
            <a:avLst/>
          </a:prstGeom>
          <a:ln cap="flat" cmpd="sng" w="28575">
            <a:solidFill>
              <a:schemeClr val="lt1"/>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3800">
                <a:solidFill>
                  <a:schemeClr val="accent6"/>
                </a:solidFill>
                <a:latin typeface="Playfair Display ExtraBold"/>
                <a:ea typeface="Playfair Display ExtraBold"/>
                <a:cs typeface="Playfair Display ExtraBold"/>
                <a:sym typeface="Playfair Display ExtraBold"/>
              </a:rPr>
              <a:t>Roberto Clemente </a:t>
            </a:r>
            <a:endParaRPr sz="3800">
              <a:solidFill>
                <a:schemeClr val="accent6"/>
              </a:solidFill>
              <a:latin typeface="Playfair Display ExtraBold"/>
              <a:ea typeface="Playfair Display ExtraBold"/>
              <a:cs typeface="Playfair Display ExtraBold"/>
              <a:sym typeface="Playfair Display ExtraBold"/>
            </a:endParaRPr>
          </a:p>
        </p:txBody>
      </p:sp>
      <p:sp>
        <p:nvSpPr>
          <p:cNvPr id="92" name="Google Shape;92;p18"/>
          <p:cNvSpPr txBox="1"/>
          <p:nvPr>
            <p:ph idx="1" type="body"/>
          </p:nvPr>
        </p:nvSpPr>
        <p:spPr>
          <a:xfrm>
            <a:off x="237150" y="705200"/>
            <a:ext cx="8520600" cy="2773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accent6"/>
                </a:solidFill>
              </a:rPr>
              <a:t>Roberto Clemente was a Puerto Rican born professional baseball player, however, he was much more than just a Hall of Fame player. Clemente was the hispanic version of Jackie Robinson; Robinson broke the color barrier in the Major Leagues and Clemente broke that same barrier for hispanic/latino born players. Roberto was the first Latin American player inducted into the </a:t>
            </a:r>
            <a:r>
              <a:rPr lang="en">
                <a:solidFill>
                  <a:schemeClr val="accent6"/>
                </a:solidFill>
              </a:rPr>
              <a:t>prestigious</a:t>
            </a:r>
            <a:r>
              <a:rPr lang="en">
                <a:solidFill>
                  <a:schemeClr val="accent6"/>
                </a:solidFill>
              </a:rPr>
              <a:t> National Baseball Hall of Fame after </a:t>
            </a:r>
            <a:r>
              <a:rPr lang="en">
                <a:solidFill>
                  <a:schemeClr val="accent6"/>
                </a:solidFill>
              </a:rPr>
              <a:t>tragically</a:t>
            </a:r>
            <a:r>
              <a:rPr lang="en">
                <a:solidFill>
                  <a:schemeClr val="accent6"/>
                </a:solidFill>
              </a:rPr>
              <a:t> losing his life in a plane crash on his way to Nicaragua which was hit by a devastating earthquake in 1972. Clemente is a true hero in every sense of the word both on and especially off the diamond.</a:t>
            </a:r>
            <a:endParaRPr>
              <a:solidFill>
                <a:schemeClr val="accent6"/>
              </a:solidFill>
            </a:endParaRPr>
          </a:p>
        </p:txBody>
      </p:sp>
      <p:pic>
        <p:nvPicPr>
          <p:cNvPr id="93" name="Google Shape;93;p18"/>
          <p:cNvPicPr preferRelativeResize="0"/>
          <p:nvPr/>
        </p:nvPicPr>
        <p:blipFill rotWithShape="1">
          <a:blip r:embed="rId3">
            <a:alphaModFix/>
          </a:blip>
          <a:srcRect b="7096" l="7022" r="10462" t="7088"/>
          <a:stretch/>
        </p:blipFill>
        <p:spPr>
          <a:xfrm>
            <a:off x="137750" y="3460063"/>
            <a:ext cx="4808049" cy="1503275"/>
          </a:xfrm>
          <a:prstGeom prst="rect">
            <a:avLst/>
          </a:prstGeom>
          <a:noFill/>
          <a:ln>
            <a:noFill/>
          </a:ln>
        </p:spPr>
      </p:pic>
      <p:pic>
        <p:nvPicPr>
          <p:cNvPr id="94" name="Google Shape;94;p18"/>
          <p:cNvPicPr preferRelativeResize="0"/>
          <p:nvPr/>
        </p:nvPicPr>
        <p:blipFill rotWithShape="1">
          <a:blip r:embed="rId4">
            <a:alphaModFix/>
          </a:blip>
          <a:srcRect b="25395" l="9149" r="10939" t="4834"/>
          <a:stretch/>
        </p:blipFill>
        <p:spPr>
          <a:xfrm>
            <a:off x="5044100" y="3342025"/>
            <a:ext cx="3988100" cy="1739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